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94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87" r:id="rId13"/>
    <p:sldId id="288" r:id="rId14"/>
    <p:sldId id="284" r:id="rId15"/>
    <p:sldId id="285" r:id="rId16"/>
    <p:sldId id="286" r:id="rId17"/>
    <p:sldId id="270" r:id="rId18"/>
    <p:sldId id="271" r:id="rId19"/>
    <p:sldId id="272" r:id="rId20"/>
    <p:sldId id="274" r:id="rId21"/>
    <p:sldId id="275" r:id="rId22"/>
    <p:sldId id="278" r:id="rId23"/>
    <p:sldId id="279" r:id="rId24"/>
    <p:sldId id="276" r:id="rId25"/>
    <p:sldId id="277" r:id="rId26"/>
    <p:sldId id="289" r:id="rId27"/>
    <p:sldId id="290" r:id="rId28"/>
    <p:sldId id="281" r:id="rId29"/>
    <p:sldId id="280" r:id="rId30"/>
    <p:sldId id="282" r:id="rId31"/>
    <p:sldId id="293" r:id="rId32"/>
    <p:sldId id="291" r:id="rId33"/>
    <p:sldId id="292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C26"/>
    <a:srgbClr val="1E7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2" autoAdjust="0"/>
    <p:restoredTop sz="94624" autoAdjust="0"/>
  </p:normalViewPr>
  <p:slideViewPr>
    <p:cSldViewPr>
      <p:cViewPr>
        <p:scale>
          <a:sx n="118" d="100"/>
          <a:sy n="118" d="100"/>
        </p:scale>
        <p:origin x="-144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0E229F-F639-4625-BF68-B8E958436C7C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797F32-9783-4DC4-9D72-8686C13A0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in/mysql/alter/" TargetMode="External"/><Relationship Id="rId2" Type="http://schemas.openxmlformats.org/officeDocument/2006/relationships/hyperlink" Target="http://www.w3schools.in/mysql/creat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3schools.in/mysql/drop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in/mysql/insert/" TargetMode="External"/><Relationship Id="rId2" Type="http://schemas.openxmlformats.org/officeDocument/2006/relationships/hyperlink" Target="http://www.w3schools.in/mysql/selec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3schools.in/mysql/delete-query/" TargetMode="External"/><Relationship Id="rId4" Type="http://schemas.openxmlformats.org/officeDocument/2006/relationships/hyperlink" Target="http://www.w3schools.in/mysql/update-query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MySQ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QL" TargetMode="External"/><Relationship Id="rId2" Type="http://schemas.openxmlformats.org/officeDocument/2006/relationships/hyperlink" Target="http://en.wikipedia.org/wiki/Comma-separated_valu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BLOB" TargetMode="External"/><Relationship Id="rId5" Type="http://schemas.openxmlformats.org/officeDocument/2006/relationships/hyperlink" Target="http://en.wikipedia.org/wiki/Portable_Document_Format" TargetMode="External"/><Relationship Id="rId4" Type="http://schemas.openxmlformats.org/officeDocument/2006/relationships/hyperlink" Target="http://en.wikipedia.org/wiki/X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057400"/>
            <a:ext cx="6705600" cy="1828800"/>
          </a:xfrm>
        </p:spPr>
        <p:txBody>
          <a:bodyPr>
            <a:noAutofit/>
          </a:bodyPr>
          <a:lstStyle/>
          <a:p>
            <a:pPr algn="ctr"/>
            <a:r>
              <a:rPr lang="en-US" sz="9600" b="0" u="sng" dirty="0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PHP &amp; </a:t>
            </a:r>
            <a:r>
              <a:rPr lang="en-US" sz="9600" b="0" u="sng" dirty="0" err="1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MySQL</a:t>
            </a:r>
            <a:endParaRPr lang="en-US" sz="9600" b="0" u="sng" dirty="0"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				</a:t>
            </a:r>
            <a:r>
              <a:rPr lang="en-US" dirty="0" err="1" smtClean="0"/>
              <a:t>Er</a:t>
            </a:r>
            <a:r>
              <a:rPr lang="en-US" dirty="0" smtClean="0"/>
              <a:t>. </a:t>
            </a:r>
            <a:r>
              <a:rPr lang="en-US" dirty="0" err="1" smtClean="0"/>
              <a:t>Siraj</a:t>
            </a:r>
            <a:r>
              <a:rPr lang="en-US" dirty="0" smtClean="0"/>
              <a:t> </a:t>
            </a:r>
            <a:r>
              <a:rPr lang="en-US" dirty="0" err="1" smtClean="0"/>
              <a:t>Momin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				</a:t>
            </a:r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PHP Functions - real power of PHP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PHP, there are more than 700 built-in functions.</a:t>
            </a:r>
          </a:p>
          <a:p>
            <a:endParaRPr lang="en-US" dirty="0" smtClean="0"/>
          </a:p>
          <a:p>
            <a:r>
              <a:rPr lang="en-US" dirty="0" smtClean="0"/>
              <a:t>A function will be executed by a call to the function. You may call a function from anywhere within a page.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4419600"/>
            <a:ext cx="6781800" cy="1524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function </a:t>
            </a:r>
            <a:r>
              <a:rPr lang="en-US" i="1" dirty="0" err="1"/>
              <a:t>functionName</a:t>
            </a:r>
            <a:r>
              <a:rPr lang="en-US" dirty="0"/>
              <a:t>()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{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/>
              <a:t>code to be executed</a:t>
            </a:r>
            <a:r>
              <a:rPr lang="en-US" dirty="0"/>
              <a:t>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}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Example </a:t>
            </a: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524000"/>
            <a:ext cx="7391400" cy="2438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&lt;?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php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writeName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()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{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echo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“Anthony";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}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echo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"My name is ";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writeName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();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?&gt;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4191000"/>
            <a:ext cx="7391400" cy="2438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&lt;?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php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writeName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($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{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echo $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. “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Thakur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.&lt;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br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&gt;";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}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$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=“Raj”;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echo "My name is ";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writeName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($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fname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?&gt;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876800" y="4343400"/>
            <a:ext cx="0" cy="22098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53000" y="19812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:</a:t>
            </a:r>
          </a:p>
          <a:p>
            <a:endParaRPr lang="en-US" dirty="0" smtClean="0"/>
          </a:p>
          <a:p>
            <a:r>
              <a:rPr lang="en-US" dirty="0" smtClean="0"/>
              <a:t>My </a:t>
            </a:r>
            <a:r>
              <a:rPr lang="en-US" dirty="0"/>
              <a:t>name is </a:t>
            </a:r>
            <a:r>
              <a:rPr lang="en-US" dirty="0" smtClean="0"/>
              <a:t>Anthony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48006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:</a:t>
            </a:r>
          </a:p>
          <a:p>
            <a:endParaRPr lang="en-US" dirty="0" smtClean="0"/>
          </a:p>
          <a:p>
            <a:r>
              <a:rPr lang="en-US" dirty="0" smtClean="0"/>
              <a:t>My </a:t>
            </a:r>
            <a:r>
              <a:rPr lang="en-US" dirty="0"/>
              <a:t>name is </a:t>
            </a:r>
            <a:r>
              <a:rPr lang="en-US" dirty="0" smtClean="0"/>
              <a:t>Raj </a:t>
            </a:r>
            <a:r>
              <a:rPr lang="en-US" dirty="0" err="1" smtClean="0"/>
              <a:t>Thakur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76800" y="1676400"/>
            <a:ext cx="0" cy="22098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Include the PHP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four Ways for including PHP files.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include();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err="1" smtClean="0"/>
              <a:t>include_once</a:t>
            </a:r>
            <a:r>
              <a:rPr lang="en-US" dirty="0" smtClean="0"/>
              <a:t>();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require();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err="1" smtClean="0"/>
              <a:t>require_once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Syntax 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762000" y="4724400"/>
            <a:ext cx="67818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include (“path/filename”);   OR   require (“path/filename”);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the File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Include :</a:t>
            </a:r>
          </a:p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Require :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838200" y="2057400"/>
            <a:ext cx="6858000" cy="1524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&lt;?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php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include(“abc.php”);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echo “I am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siraj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momin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”;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?&gt;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4419600"/>
            <a:ext cx="6858000" cy="1524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&lt;?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php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require(“abc.php”);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echo “I am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siraj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momin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”;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?&gt;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Arithmetic Operators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828800"/>
          <a:ext cx="8153400" cy="39057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69846"/>
                <a:gridCol w="1714751"/>
                <a:gridCol w="2445292"/>
                <a:gridCol w="1255167"/>
                <a:gridCol w="1268344"/>
              </a:tblGrid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Operator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X + 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of X and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 + 2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X -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Subtraction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 of X and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</a:t>
                      </a:r>
                      <a:r>
                        <a:rPr lang="en-US" baseline="0" dirty="0" smtClean="0"/>
                        <a:t> – 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X *</a:t>
                      </a:r>
                      <a:r>
                        <a:rPr lang="en-US" baseline="0" dirty="0" smtClean="0"/>
                        <a:t>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r>
                        <a:rPr lang="en-US" baseline="0" dirty="0" smtClean="0"/>
                        <a:t> of X and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 *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X /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Division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Quotient of X and 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10 /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X %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Remainder of X</a:t>
                      </a:r>
                      <a:r>
                        <a:rPr lang="en-US" baseline="0" dirty="0" smtClean="0"/>
                        <a:t> divided by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% 2</a:t>
                      </a:r>
                    </a:p>
                    <a:p>
                      <a:r>
                        <a:rPr lang="en-US" dirty="0" smtClean="0"/>
                        <a:t>  10 %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44286">
                <a:tc>
                  <a:txBody>
                    <a:bodyPr/>
                    <a:lstStyle/>
                    <a:p>
                      <a:r>
                        <a:rPr lang="en-US" dirty="0" smtClean="0"/>
                        <a:t>- 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Negation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Opposite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Assignment Operators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828800"/>
          <a:ext cx="8229599" cy="38188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5155"/>
                <a:gridCol w="1768979"/>
                <a:gridCol w="4845465"/>
              </a:tblGrid>
              <a:tr h="475747">
                <a:tc>
                  <a:txBody>
                    <a:bodyPr/>
                    <a:lstStyle/>
                    <a:p>
                      <a:r>
                        <a:rPr lang="en-US" dirty="0" smtClean="0"/>
                        <a:t>Assignment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as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35670"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 = 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 = 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Assignment</a:t>
                      </a:r>
                    </a:p>
                  </a:txBody>
                  <a:tcPr/>
                </a:tc>
              </a:tr>
              <a:tr h="475747"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+= 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+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</a:t>
                      </a:r>
                      <a:endParaRPr lang="en-US" dirty="0"/>
                    </a:p>
                  </a:txBody>
                  <a:tcPr/>
                </a:tc>
              </a:tr>
              <a:tr h="635670">
                <a:tc>
                  <a:txBody>
                    <a:bodyPr/>
                    <a:lstStyle/>
                    <a:p>
                      <a:r>
                        <a:rPr lang="en-US" dirty="0" smtClean="0"/>
                        <a:t>X -= 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 - 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Subtraction</a:t>
                      </a:r>
                      <a:endParaRPr lang="en-US" dirty="0"/>
                    </a:p>
                  </a:txBody>
                  <a:tcPr/>
                </a:tc>
              </a:tr>
              <a:tr h="635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X= X  * </a:t>
                      </a:r>
                      <a:r>
                        <a:rPr lang="en-US" baseline="0" dirty="0" smtClean="0"/>
                        <a:t> 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  * </a:t>
                      </a:r>
                      <a:r>
                        <a:rPr lang="en-US" baseline="0" dirty="0" smtClean="0"/>
                        <a:t> 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Multiplication</a:t>
                      </a:r>
                      <a:endParaRPr lang="en-US" dirty="0"/>
                    </a:p>
                  </a:txBody>
                  <a:tcPr/>
                </a:tc>
              </a:tr>
              <a:tr h="4757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X= X  / 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 / 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Division </a:t>
                      </a:r>
                      <a:endParaRPr lang="en-US" dirty="0"/>
                    </a:p>
                  </a:txBody>
                  <a:tcPr/>
                </a:tc>
              </a:tr>
              <a:tr h="475747">
                <a:tc>
                  <a:txBody>
                    <a:bodyPr/>
                    <a:lstStyle/>
                    <a:p>
                      <a:r>
                        <a:rPr lang="en-US" dirty="0" smtClean="0"/>
                        <a:t>X %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%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Modulus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Comparison Operators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828801"/>
          <a:ext cx="7772400" cy="3812278"/>
        </p:xfrm>
        <a:graphic>
          <a:graphicData uri="http://schemas.openxmlformats.org/drawingml/2006/table">
            <a:tbl>
              <a:tblPr/>
              <a:tblGrid>
                <a:gridCol w="926915"/>
                <a:gridCol w="1786386"/>
                <a:gridCol w="2793832"/>
                <a:gridCol w="2265267"/>
              </a:tblGrid>
              <a:tr h="30167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+mn-lt"/>
                        </a:rPr>
                        <a:t>Operator</a:t>
                      </a:r>
                    </a:p>
                  </a:txBody>
                  <a:tcPr marL="15347" marR="15347" marT="15347" marB="15347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+mn-lt"/>
                        </a:rPr>
                        <a:t>Name</a:t>
                      </a:r>
                    </a:p>
                  </a:txBody>
                  <a:tcPr marL="15347" marR="15347" marT="15347" marB="15347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+mn-lt"/>
                        </a:rPr>
                        <a:t>Description</a:t>
                      </a:r>
                    </a:p>
                  </a:txBody>
                  <a:tcPr marL="15347" marR="15347" marT="15347" marB="15347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+mn-lt"/>
                        </a:rPr>
                        <a:t>Example</a:t>
                      </a:r>
                    </a:p>
                  </a:txBody>
                  <a:tcPr marL="15347" marR="15347" marT="15347" marB="15347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==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latin typeface="Times New Roman" pitchFamily="18" charset="0"/>
                          <a:cs typeface="Times New Roman" pitchFamily="18" charset="0"/>
                        </a:rPr>
                        <a:t>Equal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latin typeface="Times New Roman" pitchFamily="18" charset="0"/>
                          <a:cs typeface="Times New Roman" pitchFamily="18" charset="0"/>
                        </a:rPr>
                        <a:t>True if x is equal to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5==8 returns false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7204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===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Identical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latin typeface="Times New Roman" pitchFamily="18" charset="0"/>
                          <a:cs typeface="Times New Roman" pitchFamily="18" charset="0"/>
                        </a:rPr>
                        <a:t>True if x is equal to y, and they are of same type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5==="5" returns false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!=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Not equal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not equal to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5!=8 returns true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&lt;&gt;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latin typeface="Times New Roman" pitchFamily="18" charset="0"/>
                          <a:cs typeface="Times New Roman" pitchFamily="18" charset="0"/>
                        </a:rPr>
                        <a:t>Not equal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not equal to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5&lt;&gt;8 returns true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  <a:tr h="497204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!==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Not identical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not equal to y, or they are not of same type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5!=="5" returns true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&gt;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Greater than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greater than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5&gt;8 returns false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&lt;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Less than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less than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5&lt;8 returns true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6221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&gt;=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Greater than or equal to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greater than or equal to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5&gt;=8 returns false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  <a:tr h="33961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x &lt;=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Less than or equal to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latin typeface="Times New Roman" pitchFamily="18" charset="0"/>
                          <a:cs typeface="Times New Roman" pitchFamily="18" charset="0"/>
                        </a:rPr>
                        <a:t>True if x is less than or equal to y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latin typeface="Times New Roman" pitchFamily="18" charset="0"/>
                          <a:cs typeface="Times New Roman" pitchFamily="18" charset="0"/>
                        </a:rPr>
                        <a:t>5&lt;=8 returns true</a:t>
                      </a:r>
                    </a:p>
                  </a:txBody>
                  <a:tcPr marL="25579" marR="25579" marT="35811" marB="35811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Php</a:t>
            </a:r>
            <a:r>
              <a:rPr lang="en-US" dirty="0" smtClean="0"/>
              <a:t>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A PHP session variable is used to store information about, or change settings for a user session. 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Session variables hold information about one single user, and are available to all pages in one application.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Session information is temporary and will be deleted.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Starting a PHP Session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Storing a Session Variable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7800" y="2286000"/>
            <a:ext cx="5715000" cy="16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&lt;?</a:t>
            </a:r>
            <a:r>
              <a:rPr lang="en-US" dirty="0" err="1"/>
              <a:t>php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session_start</a:t>
            </a:r>
            <a:r>
              <a:rPr lang="en-US" dirty="0"/>
              <a:t>(); </a:t>
            </a:r>
            <a:endParaRPr lang="en-US" dirty="0" smtClean="0"/>
          </a:p>
          <a:p>
            <a:r>
              <a:rPr lang="en-US" dirty="0" smtClean="0"/>
              <a:t>?&gt;</a:t>
            </a:r>
            <a:br>
              <a:rPr lang="en-US" dirty="0" smtClean="0"/>
            </a:br>
            <a:r>
              <a:rPr lang="en-US" dirty="0"/>
              <a:t>&lt;html&gt;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&lt;body&gt;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4724400"/>
            <a:ext cx="5638800" cy="16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/>
              <a:t>session_start</a:t>
            </a:r>
            <a:r>
              <a:rPr lang="en-US" dirty="0"/>
              <a:t>();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// store session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$_SESSION['views']=1;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?&gt;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PHP Sessions ($_SESSION[‘var1’,var2’ ])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Retrieving Session Data.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Destroying a Session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2286000"/>
            <a:ext cx="5715000" cy="1447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//retrieve session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echo "</a:t>
            </a:r>
            <a:r>
              <a:rPr lang="en-US" dirty="0" err="1"/>
              <a:t>Pageviews</a:t>
            </a:r>
            <a:r>
              <a:rPr lang="en-US" dirty="0"/>
              <a:t>=". $_SESSION['views'];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?&gt;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0200" y="4419600"/>
            <a:ext cx="5715000" cy="1828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/>
              <a:t>session_start</a:t>
            </a:r>
            <a:r>
              <a:rPr lang="en-US" dirty="0" smtClean="0"/>
              <a:t>();</a:t>
            </a:r>
            <a:endParaRPr lang="en-US" dirty="0"/>
          </a:p>
          <a:p>
            <a:r>
              <a:rPr lang="en-US" dirty="0" smtClean="0"/>
              <a:t>unset</a:t>
            </a:r>
            <a:r>
              <a:rPr lang="en-US" dirty="0"/>
              <a:t>($_SESSION['views</a:t>
            </a:r>
            <a:r>
              <a:rPr lang="en-US" dirty="0" smtClean="0"/>
              <a:t>']);</a:t>
            </a:r>
          </a:p>
          <a:p>
            <a:r>
              <a:rPr lang="en-US" dirty="0" smtClean="0"/>
              <a:t>Or</a:t>
            </a:r>
          </a:p>
          <a:p>
            <a:r>
              <a:rPr lang="en-US" dirty="0" err="1"/>
              <a:t>session_destroy</a:t>
            </a:r>
            <a:r>
              <a:rPr lang="en-US" dirty="0"/>
              <a:t>();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?&gt;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PHP ? 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r>
              <a:rPr lang="en-US" sz="3700" dirty="0" smtClean="0"/>
              <a:t> </a:t>
            </a:r>
            <a:r>
              <a:rPr lang="en-CA" sz="2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Open-source, server-side scripting   language.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None/>
            </a:pPr>
            <a:endParaRPr lang="en-CA" sz="29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r>
              <a:rPr lang="en-US" sz="3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Used to generate dynamic and  interactive Web - pages.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endParaRPr lang="en-CA" sz="29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r>
              <a:rPr lang="en-US" sz="2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is a widely-used, free, and efficient alternative to competitors such as Microsoft's ASP.</a:t>
            </a:r>
            <a:endParaRPr lang="en-CA" sz="29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endParaRPr lang="en-CA" sz="29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endParaRPr lang="en-CA" sz="29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>
                  <a:lumMod val="75000"/>
                </a:schemeClr>
              </a:buClr>
              <a:buSzPct val="102000"/>
              <a:buFont typeface="Wingdings" pitchFamily="2" charset="2"/>
              <a:buChar char="§"/>
            </a:pP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153400" y="5791200"/>
            <a:ext cx="609600" cy="533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 </a:t>
            </a:r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209800"/>
            <a:ext cx="6705600" cy="1828800"/>
          </a:xfrm>
        </p:spPr>
        <p:txBody>
          <a:bodyPr>
            <a:noAutofit/>
          </a:bodyPr>
          <a:lstStyle/>
          <a:p>
            <a:pPr algn="ctr"/>
            <a:r>
              <a:rPr lang="en-US" sz="9600" b="0" u="sng" dirty="0" err="1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MySQL</a:t>
            </a:r>
            <a:endParaRPr lang="en-US" sz="9600" b="0" u="sng" dirty="0"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371600" y="5029200"/>
            <a:ext cx="609600" cy="445008"/>
          </a:xfrm>
          <a:prstGeom prst="rect">
            <a:avLst/>
          </a:prstGeom>
        </p:spPr>
        <p:txBody>
          <a:bodyPr/>
          <a:lstStyle/>
          <a:p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MySQL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is a database system that runs on a server.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is ideal for both small and large applications.</a:t>
            </a:r>
          </a:p>
          <a:p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is very fast, reliable, and easy to use </a:t>
            </a:r>
            <a:r>
              <a:rPr lang="en-US" dirty="0" err="1" smtClean="0"/>
              <a:t>MySQL</a:t>
            </a:r>
            <a:r>
              <a:rPr lang="en-US" dirty="0" smtClean="0"/>
              <a:t> supports standard SQL.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compiles on a number of platforms.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is developed, distributed, and supported by Oracle Corporation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Definition language (DDL)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		DDL statements are used to define the database structure or schema.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sz="2200" dirty="0" smtClean="0">
                <a:hlinkClick r:id="rId2"/>
              </a:rPr>
              <a:t>CREATE</a:t>
            </a:r>
            <a:r>
              <a:rPr lang="en-US" sz="2200" dirty="0" smtClean="0"/>
              <a:t> - to create objects in the database</a:t>
            </a:r>
          </a:p>
          <a:p>
            <a:pPr>
              <a:buNone/>
            </a:pPr>
            <a:endParaRPr lang="en-US" sz="2200" dirty="0" smtClean="0">
              <a:hlinkClick r:id="rId3"/>
            </a:endParaRPr>
          </a:p>
          <a:p>
            <a:r>
              <a:rPr lang="en-US" sz="2200" dirty="0" smtClean="0">
                <a:hlinkClick r:id="rId3"/>
              </a:rPr>
              <a:t>ALTER</a:t>
            </a:r>
            <a:r>
              <a:rPr lang="en-US" sz="2200" dirty="0" smtClean="0"/>
              <a:t> - alters the structure of the database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>
                <a:hlinkClick r:id="rId4"/>
              </a:rPr>
              <a:t>DROP</a:t>
            </a:r>
            <a:r>
              <a:rPr lang="en-US" sz="2200" dirty="0" smtClean="0"/>
              <a:t> - delete objects from the database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>
                <a:hlinkClick r:id="rId4"/>
              </a:rPr>
              <a:t>TRUNCATE</a:t>
            </a:r>
            <a:r>
              <a:rPr lang="en-US" sz="2200" dirty="0" smtClean="0"/>
              <a:t> - remove all records from a table, including all spaces allocated for the records are removed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>
                <a:hlinkClick r:id="rId4"/>
              </a:rPr>
              <a:t>RENAME </a:t>
            </a:r>
            <a:r>
              <a:rPr lang="en-US" sz="2200" dirty="0" smtClean="0"/>
              <a:t>- rename an object</a:t>
            </a:r>
          </a:p>
          <a:p>
            <a:endParaRPr lang="en-US" dirty="0" smtClean="0">
              <a:hlinkClick r:id="rId4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Manipulation Language (DML)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DML statements are used for managing data within schema objects.</a:t>
            </a:r>
          </a:p>
          <a:p>
            <a:endParaRPr lang="en-US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SELECT</a:t>
            </a:r>
            <a:r>
              <a:rPr lang="en-US" sz="2000" dirty="0" smtClean="0"/>
              <a:t> - retrieve data from the a database.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INSERT</a:t>
            </a:r>
            <a:r>
              <a:rPr lang="en-US" sz="2000" dirty="0" smtClean="0"/>
              <a:t> - insert data into a table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UPDATE</a:t>
            </a:r>
            <a:r>
              <a:rPr lang="en-US" sz="2000" dirty="0" smtClean="0"/>
              <a:t> - updates existing data within a table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DELETE</a:t>
            </a:r>
            <a:r>
              <a:rPr lang="en-US" sz="2000" dirty="0" smtClean="0"/>
              <a:t> - deletes all records from a table, the space for the records remain</a:t>
            </a:r>
          </a:p>
          <a:p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CALL</a:t>
            </a:r>
            <a:r>
              <a:rPr lang="en-US" sz="2000" dirty="0" smtClean="0"/>
              <a:t> - call a PL/SQL or Java subprogram</a:t>
            </a:r>
          </a:p>
          <a:p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PHP connect to the </a:t>
            </a:r>
            <a:r>
              <a:rPr lang="en-US" dirty="0" err="1" smtClean="0"/>
              <a:t>MySQL</a:t>
            </a:r>
            <a:r>
              <a:rPr lang="en-US" dirty="0" smtClean="0"/>
              <a:t>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Open a Connection to the </a:t>
            </a:r>
            <a:r>
              <a:rPr lang="en-US" dirty="0" err="1" smtClean="0"/>
              <a:t>MySQL</a:t>
            </a:r>
            <a:r>
              <a:rPr lang="en-US" dirty="0" smtClean="0"/>
              <a:t> Server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2362200"/>
            <a:ext cx="7086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mysql_connect</a:t>
            </a:r>
            <a:r>
              <a:rPr lang="en-US" dirty="0" smtClean="0"/>
              <a:t>(host, username, password, </a:t>
            </a:r>
            <a:r>
              <a:rPr lang="en-US" dirty="0" err="1" smtClean="0"/>
              <a:t>dbname</a:t>
            </a:r>
            <a:r>
              <a:rPr lang="en-US" dirty="0"/>
              <a:t>);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3429000"/>
          <a:ext cx="7086600" cy="2285999"/>
        </p:xfrm>
        <a:graphic>
          <a:graphicData uri="http://schemas.openxmlformats.org/drawingml/2006/table">
            <a:tbl>
              <a:tblPr/>
              <a:tblGrid>
                <a:gridCol w="1417320"/>
                <a:gridCol w="5669280"/>
              </a:tblGrid>
              <a:tr h="3388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dirty="0">
                          <a:solidFill>
                            <a:srgbClr val="FFFFFF"/>
                          </a:solidFill>
                          <a:latin typeface="verdana"/>
                        </a:rPr>
                        <a:t>Parameter</a:t>
                      </a:r>
                    </a:p>
                  </a:txBody>
                  <a:tcPr marL="25330" marR="25330" marT="25330" marB="25330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dirty="0">
                          <a:solidFill>
                            <a:srgbClr val="FFFFFF"/>
                          </a:solidFill>
                          <a:latin typeface="verdana"/>
                        </a:rPr>
                        <a:t>Description</a:t>
                      </a:r>
                    </a:p>
                  </a:txBody>
                  <a:tcPr marL="25330" marR="25330" marT="25330" marB="25330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5555"/>
                    </a:solidFill>
                  </a:tcPr>
                </a:tc>
              </a:tr>
              <a:tr h="416625"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latin typeface="verdana"/>
                        </a:rPr>
                        <a:t>host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latin typeface="verdana"/>
                        </a:rPr>
                        <a:t>Either </a:t>
                      </a:r>
                      <a:r>
                        <a:rPr lang="en-US" sz="1600" dirty="0">
                          <a:latin typeface="verdana"/>
                        </a:rPr>
                        <a:t>a host name or an IP address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6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latin typeface="verdana"/>
                        </a:rPr>
                        <a:t>username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latin typeface="verdana"/>
                        </a:rPr>
                        <a:t>The </a:t>
                      </a:r>
                      <a:r>
                        <a:rPr lang="en-US" sz="1600" dirty="0" err="1">
                          <a:latin typeface="verdana"/>
                        </a:rPr>
                        <a:t>MySQL</a:t>
                      </a:r>
                      <a:r>
                        <a:rPr lang="en-US" sz="1600" dirty="0">
                          <a:latin typeface="verdana"/>
                        </a:rPr>
                        <a:t> user name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  <a:tr h="4166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latin typeface="verdana"/>
                        </a:rPr>
                        <a:t>password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latin typeface="verdana"/>
                        </a:rPr>
                        <a:t>The </a:t>
                      </a:r>
                      <a:r>
                        <a:rPr lang="en-US" sz="1600" dirty="0">
                          <a:latin typeface="verdana"/>
                        </a:rPr>
                        <a:t>password to log in with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7226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latin typeface="verdana"/>
                        </a:rPr>
                        <a:t>dbname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latin typeface="verdana"/>
                        </a:rPr>
                        <a:t>The </a:t>
                      </a:r>
                      <a:r>
                        <a:rPr lang="en-US" sz="1600" dirty="0">
                          <a:latin typeface="verdana"/>
                        </a:rPr>
                        <a:t>default database to be used when performing queries</a:t>
                      </a:r>
                    </a:p>
                  </a:txBody>
                  <a:tcPr marL="42216" marR="42216" marT="59102" marB="59102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4F0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PHP connect to the </a:t>
            </a:r>
            <a:r>
              <a:rPr lang="en-US" dirty="0" err="1" smtClean="0"/>
              <a:t>MySQL</a:t>
            </a:r>
            <a:r>
              <a:rPr lang="en-US" dirty="0" smtClean="0"/>
              <a:t>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Close a connection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2209800"/>
            <a:ext cx="6705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mysql_close</a:t>
            </a:r>
            <a:r>
              <a:rPr lang="en-US" dirty="0"/>
              <a:t>($con);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3048000"/>
            <a:ext cx="6705600" cy="3352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$</a:t>
            </a:r>
            <a:r>
              <a:rPr lang="en-US" dirty="0" smtClean="0"/>
              <a:t>con=</a:t>
            </a:r>
            <a:r>
              <a:rPr lang="en-US" dirty="0" err="1" smtClean="0"/>
              <a:t>mysql_connect</a:t>
            </a:r>
            <a:r>
              <a:rPr lang="en-US" dirty="0"/>
              <a:t>("example.com</a:t>
            </a:r>
            <a:r>
              <a:rPr lang="en-US" dirty="0" smtClean="0"/>
              <a:t>",“sam","</a:t>
            </a:r>
            <a:r>
              <a:rPr lang="en-US" dirty="0"/>
              <a:t>abc123","my_db");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// Check connection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if (</a:t>
            </a:r>
            <a:r>
              <a:rPr lang="en-US" dirty="0" err="1" smtClean="0"/>
              <a:t>mysql_connect_errno</a:t>
            </a:r>
            <a:r>
              <a:rPr lang="en-US" dirty="0"/>
              <a:t>($con))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{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 echo "Failed to connect to </a:t>
            </a:r>
            <a:r>
              <a:rPr lang="en-US" dirty="0" err="1"/>
              <a:t>MySQL</a:t>
            </a:r>
            <a:r>
              <a:rPr lang="en-US" dirty="0"/>
              <a:t>: " . </a:t>
            </a:r>
            <a:r>
              <a:rPr lang="en-US" dirty="0" err="1"/>
              <a:t>mysqli_connect_error</a:t>
            </a:r>
            <a:r>
              <a:rPr lang="en-US" dirty="0"/>
              <a:t>();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err="1" smtClean="0"/>
              <a:t>mysql_close</a:t>
            </a:r>
            <a:r>
              <a:rPr lang="en-US" dirty="0"/>
              <a:t>($con);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?&gt;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</a:t>
            </a:r>
            <a:r>
              <a:rPr lang="en-US" dirty="0" err="1" smtClean="0"/>
              <a:t>excute</a:t>
            </a:r>
            <a:r>
              <a:rPr lang="en-US" dirty="0" smtClean="0"/>
              <a:t> </a:t>
            </a:r>
            <a:r>
              <a:rPr lang="en-US" dirty="0" err="1" smtClean="0"/>
              <a:t>Mysql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get PHP to execute the </a:t>
            </a:r>
            <a:r>
              <a:rPr lang="en-US" dirty="0" err="1" smtClean="0"/>
              <a:t>MySQL</a:t>
            </a:r>
            <a:r>
              <a:rPr lang="en-US" dirty="0" smtClean="0"/>
              <a:t> statement  one must use the </a:t>
            </a:r>
            <a:r>
              <a:rPr lang="en-US" dirty="0" err="1" smtClean="0"/>
              <a:t>mysql_query</a:t>
            </a:r>
            <a:r>
              <a:rPr lang="en-US" dirty="0" smtClean="0"/>
              <a:t>() function.</a:t>
            </a:r>
          </a:p>
          <a:p>
            <a:endParaRPr lang="en-US" dirty="0" smtClean="0"/>
          </a:p>
          <a:p>
            <a:r>
              <a:rPr lang="en-US" dirty="0" smtClean="0"/>
              <a:t> This function is used to send a query or command to a </a:t>
            </a:r>
            <a:r>
              <a:rPr lang="en-US" dirty="0" err="1" smtClean="0"/>
              <a:t>MySQL</a:t>
            </a:r>
            <a:r>
              <a:rPr lang="en-US" dirty="0" smtClean="0"/>
              <a:t> connection.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</a:t>
            </a:r>
            <a:r>
              <a:rPr lang="en-US" dirty="0" err="1" smtClean="0"/>
              <a:t>eg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    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4800600"/>
            <a:ext cx="6705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$res=</a:t>
            </a:r>
            <a:r>
              <a:rPr lang="en-US" dirty="0" err="1" smtClean="0"/>
              <a:t>mysql_query</a:t>
            </a:r>
            <a:r>
              <a:rPr lang="en-US" dirty="0" smtClean="0"/>
              <a:t>(“select * from table1”);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retrieve data in </a:t>
            </a:r>
            <a:r>
              <a:rPr lang="en-US" dirty="0" err="1" smtClean="0"/>
              <a:t>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can retrieve the data in the result set of </a:t>
            </a:r>
            <a:r>
              <a:rPr lang="en-US" dirty="0" err="1" smtClean="0"/>
              <a:t>MySQL</a:t>
            </a:r>
            <a:r>
              <a:rPr lang="en-US" dirty="0" smtClean="0"/>
              <a:t> using PHP in 4 Ways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AutoNum type="arabicPeriod"/>
            </a:pPr>
            <a:r>
              <a:rPr lang="en-US" sz="2000" b="1" dirty="0" err="1" smtClean="0">
                <a:latin typeface="Bodoni MT" pitchFamily="18" charset="0"/>
              </a:rPr>
              <a:t>mysqli_fetch_row</a:t>
            </a:r>
            <a:r>
              <a:rPr lang="en-US" sz="2000" dirty="0" smtClean="0">
                <a:latin typeface="Bodoni MT" pitchFamily="18" charset="0"/>
              </a:rPr>
              <a:t>: Get a result row as an enumerated array </a:t>
            </a:r>
          </a:p>
          <a:p>
            <a:pPr marL="457200" indent="-457200">
              <a:buAutoNum type="arabicPeriod"/>
            </a:pPr>
            <a:endParaRPr lang="en-US" sz="2000" dirty="0" smtClean="0">
              <a:latin typeface="Bodoni MT" pitchFamily="18" charset="0"/>
            </a:endParaRPr>
          </a:p>
          <a:p>
            <a:pPr marL="457200" indent="-457200">
              <a:buFont typeface="Wingdings"/>
              <a:buAutoNum type="arabicPeriod"/>
            </a:pPr>
            <a:r>
              <a:rPr lang="en-US" sz="2000" b="1" dirty="0" err="1" smtClean="0">
                <a:latin typeface="Bodoni MT" pitchFamily="18" charset="0"/>
              </a:rPr>
              <a:t>mysqli_fetch_assoc</a:t>
            </a:r>
            <a:r>
              <a:rPr lang="en-US" sz="2000" dirty="0" smtClean="0">
                <a:latin typeface="Bodoni MT" pitchFamily="18" charset="0"/>
              </a:rPr>
              <a:t>: Fetch a result row as an associative array</a:t>
            </a:r>
          </a:p>
          <a:p>
            <a:pPr marL="457200" indent="-457200">
              <a:buAutoNum type="arabicPeriod"/>
            </a:pPr>
            <a:endParaRPr lang="en-US" sz="2000" dirty="0" smtClean="0">
              <a:latin typeface="Bodoni M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latin typeface="Bodoni MT" pitchFamily="18" charset="0"/>
              </a:rPr>
              <a:t>mysqli_fetch_array</a:t>
            </a:r>
            <a:r>
              <a:rPr lang="en-US" sz="2000" b="1" dirty="0" smtClean="0">
                <a:latin typeface="Bodoni MT" pitchFamily="18" charset="0"/>
              </a:rPr>
              <a:t>:</a:t>
            </a:r>
            <a:r>
              <a:rPr lang="en-US" sz="2000" dirty="0" smtClean="0">
                <a:latin typeface="Bodoni MT" pitchFamily="18" charset="0"/>
              </a:rPr>
              <a:t>  Fetch a result row as associative and numeric array 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latin typeface="Bodoni M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latin typeface="Bodoni MT" pitchFamily="18" charset="0"/>
              </a:rPr>
              <a:t>mysqli_fetch_object</a:t>
            </a:r>
            <a:r>
              <a:rPr lang="en-US" sz="2000" dirty="0" smtClean="0">
                <a:latin typeface="Bodoni MT" pitchFamily="18" charset="0"/>
              </a:rPr>
              <a:t>: Returns the current row of a result set as an object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latin typeface="Bodoni MT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209800"/>
            <a:ext cx="6705600" cy="1828800"/>
          </a:xfrm>
        </p:spPr>
        <p:txBody>
          <a:bodyPr>
            <a:noAutofit/>
          </a:bodyPr>
          <a:lstStyle/>
          <a:p>
            <a:pPr algn="ctr"/>
            <a:r>
              <a:rPr lang="en-US" sz="9600" b="0" u="sng" dirty="0" err="1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Php</a:t>
            </a:r>
            <a:r>
              <a:rPr lang="en-US" sz="9600" b="0" u="sng" dirty="0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9600" b="0" u="sng" dirty="0" err="1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MyAdmin</a:t>
            </a:r>
            <a:endParaRPr lang="en-US" sz="9600" b="0" u="sng" dirty="0"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371600" y="5029200"/>
            <a:ext cx="533400" cy="521208"/>
          </a:xfrm>
          <a:prstGeom prst="rect">
            <a:avLst/>
          </a:prstGeom>
        </p:spPr>
        <p:txBody>
          <a:bodyPr/>
          <a:lstStyle/>
          <a:p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PhpMyAdmin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err="1" smtClean="0"/>
              <a:t>PhpMyAdmin</a:t>
            </a:r>
            <a:r>
              <a:rPr lang="en-US" sz="2000" dirty="0" smtClean="0"/>
              <a:t> is one of the most popular applications for </a:t>
            </a:r>
            <a:r>
              <a:rPr lang="en-US" sz="2000" dirty="0" err="1" smtClean="0"/>
              <a:t>MySQL</a:t>
            </a:r>
            <a:r>
              <a:rPr lang="en-US" sz="2000" dirty="0" smtClean="0"/>
              <a:t> databases management.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PhpMyAdmin</a:t>
            </a:r>
            <a:r>
              <a:rPr lang="en-US" sz="2000" dirty="0" smtClean="0"/>
              <a:t> is a open source tool written in PHP intended to handle the administration of </a:t>
            </a:r>
            <a:r>
              <a:rPr lang="en-US" sz="2000" dirty="0" err="1" smtClean="0">
                <a:hlinkClick r:id="rId2" tooltip="MySQL"/>
              </a:rPr>
              <a:t>MySQL</a:t>
            </a:r>
            <a:r>
              <a:rPr lang="en-US" sz="2000" dirty="0" smtClean="0"/>
              <a:t> with the use of a web browser.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It can perform various tasks such as creating, modifying or deleting databases, tables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29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6002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PHP?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runs on different platforms (Windows, Linux, Unix, Mac OS X).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None/>
            </a:pPr>
            <a:endParaRPr lang="en-US" sz="2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is compatible with almost all servers used today (Apache, IIS).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None/>
            </a:pPr>
            <a:endParaRPr lang="en-US" sz="2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has support for a wide range of databases.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endParaRPr lang="en-US" sz="2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is easy to learn and runs efficiently on the server side</a:t>
            </a:r>
            <a:r>
              <a:rPr lang="en-US" sz="29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US" sz="3200" dirty="0" smtClean="0"/>
          </a:p>
          <a:p>
            <a:pPr>
              <a:buFont typeface="Wingdings" pitchFamily="2" charset="2"/>
              <a:buChar char="§"/>
            </a:pPr>
            <a:endParaRPr lang="en-US" sz="3200" dirty="0" smtClean="0"/>
          </a:p>
          <a:p>
            <a:pPr>
              <a:buFont typeface="Wingdings" pitchFamily="2" charset="2"/>
              <a:buChar char="§"/>
            </a:pPr>
            <a:endParaRPr lang="en-US" sz="3200" dirty="0" smtClean="0"/>
          </a:p>
          <a:p>
            <a:pPr>
              <a:buFont typeface="Wingdings" pitchFamily="2" charset="2"/>
              <a:buChar char="§"/>
            </a:pPr>
            <a:endParaRPr lang="en-US" sz="3200" dirty="0" smtClean="0"/>
          </a:p>
          <a:p>
            <a:pPr>
              <a:buFont typeface="Wingdings" pitchFamily="2" charset="2"/>
              <a:buChar char="§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229600" y="5791200"/>
            <a:ext cx="533400" cy="44132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</a:t>
            </a:r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</a:t>
            </a:r>
            <a:r>
              <a:rPr lang="en-US" dirty="0" err="1" smtClean="0"/>
              <a:t>PhpMyadmin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Web interface.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database management.</a:t>
            </a:r>
          </a:p>
          <a:p>
            <a:endParaRPr lang="en-US" dirty="0" smtClean="0"/>
          </a:p>
          <a:p>
            <a:r>
              <a:rPr lang="en-US" dirty="0" smtClean="0"/>
              <a:t>Import data from </a:t>
            </a:r>
            <a:r>
              <a:rPr lang="en-US" dirty="0" smtClean="0">
                <a:hlinkClick r:id="rId2" tooltip="Comma-separated values"/>
              </a:rPr>
              <a:t>CSV</a:t>
            </a:r>
            <a:r>
              <a:rPr lang="en-US" dirty="0" smtClean="0"/>
              <a:t> and </a:t>
            </a:r>
            <a:r>
              <a:rPr lang="en-US" dirty="0" smtClean="0">
                <a:hlinkClick r:id="rId3" tooltip="SQL"/>
              </a:rPr>
              <a:t>SQL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Export data to various formats: </a:t>
            </a:r>
            <a:r>
              <a:rPr lang="en-US" dirty="0" smtClean="0">
                <a:hlinkClick r:id="rId2" tooltip="Comma-separated values"/>
              </a:rPr>
              <a:t>CSV</a:t>
            </a:r>
            <a:r>
              <a:rPr lang="en-US" dirty="0" smtClean="0"/>
              <a:t>, </a:t>
            </a:r>
            <a:r>
              <a:rPr lang="en-US" dirty="0" smtClean="0">
                <a:hlinkClick r:id="rId3" tooltip="SQL"/>
              </a:rPr>
              <a:t>SQL</a:t>
            </a:r>
            <a:r>
              <a:rPr lang="en-US" dirty="0" smtClean="0"/>
              <a:t>, </a:t>
            </a:r>
            <a:r>
              <a:rPr lang="en-US" dirty="0" smtClean="0">
                <a:hlinkClick r:id="rId4" tooltip="XML"/>
              </a:rPr>
              <a:t>XML</a:t>
            </a:r>
            <a:r>
              <a:rPr lang="en-US" dirty="0" smtClean="0"/>
              <a:t>, </a:t>
            </a:r>
            <a:r>
              <a:rPr lang="en-US" dirty="0" smtClean="0">
                <a:hlinkClick r:id="rId5" tooltip="Portable Document Format"/>
              </a:rPr>
              <a:t>PDF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Creating complex queries using Query-by-example (QBE).</a:t>
            </a:r>
          </a:p>
          <a:p>
            <a:endParaRPr lang="en-US" dirty="0" smtClean="0"/>
          </a:p>
          <a:p>
            <a:r>
              <a:rPr lang="en-US" dirty="0" smtClean="0"/>
              <a:t>Searching globally in a database or a subset of it.</a:t>
            </a:r>
          </a:p>
          <a:p>
            <a:endParaRPr lang="en-US" dirty="0" smtClean="0"/>
          </a:p>
          <a:p>
            <a:r>
              <a:rPr lang="en-US" dirty="0" smtClean="0"/>
              <a:t>Transforming stored data into any format using a set of predefined functions, like displaying </a:t>
            </a:r>
            <a:r>
              <a:rPr lang="en-US" dirty="0" smtClean="0">
                <a:hlinkClick r:id="rId6" tooltip="BLOB"/>
              </a:rPr>
              <a:t>BLOB</a:t>
            </a:r>
            <a:r>
              <a:rPr lang="en-US" dirty="0" smtClean="0"/>
              <a:t>-data as image or download-link.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6002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00"/>
            <a:ext cx="6705600" cy="2209800"/>
          </a:xfrm>
        </p:spPr>
        <p:txBody>
          <a:bodyPr>
            <a:noAutofit/>
          </a:bodyPr>
          <a:lstStyle/>
          <a:p>
            <a:pPr algn="ctr"/>
            <a:r>
              <a:rPr lang="en-US" sz="6600" b="0" u="sng" dirty="0" smtClean="0"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Good Programming Practices</a:t>
            </a:r>
            <a:endParaRPr lang="en-US" sz="6600" b="0" u="sng" dirty="0"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371600" y="5029200"/>
            <a:ext cx="609600" cy="445008"/>
          </a:xfrm>
          <a:prstGeom prst="rect">
            <a:avLst/>
          </a:prstGeom>
        </p:spPr>
        <p:txBody>
          <a:bodyPr/>
          <a:lstStyle/>
          <a:p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Programming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Always use Meaningful, Consistent Name Standard.</a:t>
            </a:r>
          </a:p>
          <a:p>
            <a:pPr>
              <a:buNone/>
            </a:pPr>
            <a:endParaRPr lang="en-US" sz="2000" b="1" dirty="0" smtClean="0"/>
          </a:p>
          <a:p>
            <a:r>
              <a:rPr lang="en-US" sz="2000" b="1" dirty="0" smtClean="0"/>
              <a:t>Avoid copying extra variables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Indent Code and Use White Space for Readability.</a:t>
            </a:r>
          </a:p>
          <a:p>
            <a:endParaRPr lang="en-US" sz="2000" dirty="0" smtClean="0"/>
          </a:p>
          <a:p>
            <a:r>
              <a:rPr lang="en-US" sz="2000" b="1" dirty="0" smtClean="0"/>
              <a:t>Remember to Comment, Comment &amp; Comment.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Prevent Deep Nesting.</a:t>
            </a: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800" b="1" dirty="0" smtClean="0"/>
              <a:t>Know the Difference Between Single and Double Quotes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8229600" y="58674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32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Programming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Don’t </a:t>
            </a:r>
            <a:r>
              <a:rPr lang="en-US" sz="1800" b="1" dirty="0" smtClean="0"/>
              <a:t>make code </a:t>
            </a:r>
            <a:r>
              <a:rPr lang="en-US" sz="1800" b="1" dirty="0" smtClean="0"/>
              <a:t>unnecessarily </a:t>
            </a:r>
            <a:r>
              <a:rPr lang="en-US" sz="1800" b="1" dirty="0" smtClean="0"/>
              <a:t>complex. </a:t>
            </a:r>
          </a:p>
          <a:p>
            <a:r>
              <a:rPr lang="en-US" sz="1800" b="1" dirty="0" smtClean="0"/>
              <a:t>Avoid </a:t>
            </a:r>
            <a:r>
              <a:rPr lang="en-US" sz="1800" b="1" dirty="0" smtClean="0"/>
              <a:t>making unnecessary file or pages.</a:t>
            </a:r>
          </a:p>
          <a:p>
            <a:r>
              <a:rPr lang="en-US" sz="1800" b="1" dirty="0" smtClean="0"/>
              <a:t>Reduce &amp; </a:t>
            </a:r>
            <a:r>
              <a:rPr lang="en-US" sz="1800" b="1" dirty="0" err="1" smtClean="0"/>
              <a:t>Optimise</a:t>
            </a:r>
            <a:r>
              <a:rPr lang="en-US" sz="1800" b="1" dirty="0" smtClean="0"/>
              <a:t> </a:t>
            </a:r>
            <a:r>
              <a:rPr lang="en-US" sz="1800" b="1" dirty="0" smtClean="0"/>
              <a:t>Database Queries.</a:t>
            </a:r>
          </a:p>
          <a:p>
            <a:r>
              <a:rPr lang="en-US" sz="1800" b="1" dirty="0" smtClean="0"/>
              <a:t>Store </a:t>
            </a:r>
            <a:r>
              <a:rPr lang="en-US" sz="1800" b="1" dirty="0" smtClean="0"/>
              <a:t>Passwords with Encryption.</a:t>
            </a:r>
          </a:p>
          <a:p>
            <a:r>
              <a:rPr lang="en-US" sz="1800" b="1" dirty="0" smtClean="0"/>
              <a:t>Use </a:t>
            </a:r>
            <a:r>
              <a:rPr lang="en-US" sz="1800" b="1" dirty="0" smtClean="0"/>
              <a:t>a cache mechanism</a:t>
            </a:r>
          </a:p>
          <a:p>
            <a:r>
              <a:rPr lang="en-US" sz="1800" b="1" dirty="0" smtClean="0"/>
              <a:t>Apply </a:t>
            </a:r>
            <a:r>
              <a:rPr lang="en-US" sz="1800" b="1" dirty="0" smtClean="0"/>
              <a:t>DRY </a:t>
            </a:r>
            <a:r>
              <a:rPr lang="en-US" sz="1800" b="1" dirty="0" smtClean="0"/>
              <a:t>Approach</a:t>
            </a:r>
          </a:p>
          <a:p>
            <a:r>
              <a:rPr lang="en-US" sz="1800" b="1" dirty="0" smtClean="0"/>
              <a:t>Prevent URL crafting using tokens and validating</a:t>
            </a:r>
          </a:p>
          <a:p>
            <a:r>
              <a:rPr lang="en-US" sz="1800" b="1" dirty="0" smtClean="0"/>
              <a:t>Input validation and field restrictions at form</a:t>
            </a:r>
          </a:p>
          <a:p>
            <a:r>
              <a:rPr lang="en-US" sz="1800" b="1" dirty="0" smtClean="0"/>
              <a:t>Use POST method wherever possible</a:t>
            </a:r>
          </a:p>
          <a:p>
            <a:r>
              <a:rPr lang="en-US" sz="1800" b="1" dirty="0" smtClean="0"/>
              <a:t>Sensitive applications to be access controlled based on IP</a:t>
            </a:r>
          </a:p>
          <a:p>
            <a:r>
              <a:rPr lang="en-US" sz="1800" b="1" dirty="0" smtClean="0"/>
              <a:t>Escape sequencing input fields .</a:t>
            </a:r>
            <a:endParaRPr lang="en-US" sz="1800" b="1" dirty="0" smtClean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58674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33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057400"/>
            <a:ext cx="6705600" cy="1828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9600" b="0" u="sng" dirty="0" smtClean="0">
                <a:solidFill>
                  <a:srgbClr val="EE7C26"/>
                </a:solidFill>
                <a:latin typeface="Californian FB" pitchFamily="18" charset="0"/>
                <a:cs typeface="Arabic Typesetting" pitchFamily="66" charset="-78"/>
              </a:rPr>
              <a:t>Thank</a:t>
            </a:r>
            <a:r>
              <a:rPr lang="en-US" sz="9600" b="0" u="sng" dirty="0" smtClean="0">
                <a:solidFill>
                  <a:schemeClr val="accent1"/>
                </a:solidFill>
                <a:latin typeface="Californian FB" pitchFamily="18" charset="0"/>
                <a:cs typeface="Arabic Typesetting" pitchFamily="66" charset="-78"/>
              </a:rPr>
              <a:t> You</a:t>
            </a:r>
            <a:endParaRPr lang="en-US" sz="9600" b="0" u="sng" dirty="0">
              <a:solidFill>
                <a:schemeClr val="accent1"/>
              </a:solidFill>
              <a:latin typeface="Californian FB" pitchFamily="18" charset="0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371600" y="4953000"/>
            <a:ext cx="533400" cy="445008"/>
          </a:xfrm>
          <a:prstGeom prst="rect">
            <a:avLst/>
          </a:prstGeom>
        </p:spPr>
        <p:txBody>
          <a:bodyPr/>
          <a:lstStyle/>
          <a:p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a PHP File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PHP files can contain text, HTML, JavaScript code, and PHP code.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code is executed on the server, and the result is returned to the browser as plain HTML.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 files have a default file extension of “.</a:t>
            </a:r>
            <a:r>
              <a:rPr lang="en-US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php</a:t>
            </a:r>
            <a:r>
              <a:rPr lang="en-US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229600" y="5791200"/>
            <a:ext cx="457200" cy="44132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does PHP code look like?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Basic PHP Syntax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 PHP script can be placed anywhere in the document.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 PHP script starts with </a:t>
            </a:r>
            <a:r>
              <a:rPr lang="en-US" b="1" dirty="0" smtClean="0"/>
              <a:t>&lt;?</a:t>
            </a:r>
            <a:r>
              <a:rPr lang="en-US" b="1" dirty="0" err="1" smtClean="0"/>
              <a:t>php</a:t>
            </a:r>
            <a:r>
              <a:rPr lang="en-US" dirty="0" smtClean="0"/>
              <a:t> and ends with </a:t>
            </a:r>
            <a:r>
              <a:rPr lang="en-US" b="1" dirty="0" smtClean="0"/>
              <a:t>?&gt;</a:t>
            </a:r>
          </a:p>
          <a:p>
            <a:pPr lvl="1">
              <a:buFont typeface="Wingdings" pitchFamily="2" charset="2"/>
              <a:buChar char="§"/>
            </a:pPr>
            <a:endParaRPr lang="en-US" b="1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229600" y="5791200"/>
            <a:ext cx="533400" cy="44132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4572000"/>
            <a:ext cx="6477000" cy="1371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//  Your PHP code goes Here….</a:t>
            </a:r>
          </a:p>
          <a:p>
            <a:endParaRPr lang="en-US" dirty="0" smtClean="0"/>
          </a:p>
          <a:p>
            <a:r>
              <a:rPr lang="en-US" dirty="0" smtClean="0"/>
              <a:t>?&gt;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Variables in PHP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CA" dirty="0" smtClean="0"/>
              <a:t>PHP variables must begin with a “$” sign.</a:t>
            </a:r>
          </a:p>
          <a:p>
            <a:pPr>
              <a:lnSpc>
                <a:spcPct val="90000"/>
              </a:lnSpc>
              <a:buNone/>
            </a:pPr>
            <a:endParaRPr lang="en-CA" dirty="0" smtClean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CA" dirty="0" smtClean="0"/>
              <a:t>Case-sensitive ($</a:t>
            </a:r>
            <a:r>
              <a:rPr lang="en-CA" dirty="0" err="1" smtClean="0"/>
              <a:t>Foo</a:t>
            </a:r>
            <a:r>
              <a:rPr lang="en-CA" dirty="0" smtClean="0"/>
              <a:t> != $</a:t>
            </a:r>
            <a:r>
              <a:rPr lang="en-CA" dirty="0" err="1" smtClean="0"/>
              <a:t>foo</a:t>
            </a:r>
            <a:r>
              <a:rPr lang="en-CA" dirty="0" smtClean="0"/>
              <a:t> != $</a:t>
            </a:r>
            <a:r>
              <a:rPr lang="en-CA" dirty="0" err="1" smtClean="0"/>
              <a:t>fOo</a:t>
            </a:r>
            <a:r>
              <a:rPr lang="en-CA" dirty="0" smtClean="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CA" dirty="0" smtClean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CA" dirty="0" smtClean="0"/>
              <a:t>Global and locally-scoped variables 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CA" dirty="0" smtClean="0"/>
              <a:t>Global variables can be used anywhere.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CA" dirty="0" smtClean="0"/>
              <a:t>Local variables restricted to a function or class.</a:t>
            </a:r>
          </a:p>
          <a:p>
            <a:pPr lvl="1">
              <a:lnSpc>
                <a:spcPct val="90000"/>
              </a:lnSpc>
              <a:buNone/>
            </a:pPr>
            <a:endParaRPr lang="en-CA" dirty="0" smtClean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CA" dirty="0" smtClean="0"/>
              <a:t>Certain variable names reserved by PHP 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CA" dirty="0" smtClean="0"/>
              <a:t>Form variables ($_POST, $_GET).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CA" dirty="0" smtClean="0"/>
              <a:t>Server variables ($_SERVER)</a:t>
            </a:r>
            <a:r>
              <a:rPr lang="en-US" dirty="0" smtClean="0"/>
              <a:t>.</a:t>
            </a:r>
            <a:endParaRPr lang="en-CA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153400" y="5791200"/>
            <a:ext cx="609600" cy="44132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 </a:t>
            </a:r>
            <a:fld id="{C8797F32-9783-4DC4-9D72-8686C13A0940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Variable usage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1981200"/>
            <a:ext cx="7391400" cy="381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&lt;?</a:t>
            </a:r>
            <a:r>
              <a:rPr lang="en-US" altLang="zh-CN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php</a:t>
            </a:r>
            <a:endParaRPr lang="en-US" altLang="zh-CN" sz="20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Courier New" pitchFamily="49" charset="0"/>
              <a:ea typeface="宋体" pitchFamily="2" charset="-122"/>
            </a:endParaRPr>
          </a:p>
          <a:p>
            <a:endParaRPr lang="en-US" altLang="zh-CN" sz="20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Courier New" pitchFamily="49" charset="0"/>
              <a:ea typeface="宋体" pitchFamily="2" charset="-122"/>
            </a:endParaRPr>
          </a:p>
          <a:p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$</a:t>
            </a:r>
            <a:r>
              <a:rPr lang="en-US" altLang="zh-CN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foo</a:t>
            </a: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= 25;		// Numerical variable</a:t>
            </a:r>
            <a:b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</a:b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$bar = “Hello”;	// String variable</a:t>
            </a:r>
          </a:p>
          <a:p>
            <a:endParaRPr lang="en-US" altLang="zh-CN" sz="20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Courier New" pitchFamily="49" charset="0"/>
              <a:ea typeface="宋体" pitchFamily="2" charset="-122"/>
            </a:endParaRPr>
          </a:p>
          <a:p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$</a:t>
            </a:r>
            <a:r>
              <a:rPr lang="en-US" altLang="zh-CN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foo</a:t>
            </a: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= ($</a:t>
            </a:r>
            <a:r>
              <a:rPr lang="en-US" altLang="zh-CN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foo</a:t>
            </a: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* 7);	// Multiplies </a:t>
            </a:r>
            <a:r>
              <a:rPr lang="en-US" altLang="zh-CN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foo</a:t>
            </a: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by 7</a:t>
            </a:r>
            <a:b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</a:br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$bar = ($bar * 7);	// Invalid expression</a:t>
            </a:r>
          </a:p>
          <a:p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</a:t>
            </a:r>
          </a:p>
          <a:p>
            <a:r>
              <a:rPr lang="en-US" altLang="zh-CN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?&gt;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urier New" pitchFamily="49" charset="0"/>
                <a:ea typeface="宋体" pitchFamily="2" charset="-122"/>
              </a:rPr>
              <a:t> 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Courier New" pitchFamily="49" charset="0"/>
              <a:ea typeface="宋体" pitchFamily="2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Commands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Echo :</a:t>
            </a:r>
          </a:p>
          <a:p>
            <a:pPr>
              <a:buNone/>
            </a:pPr>
            <a:r>
              <a:rPr lang="en-CA" dirty="0" smtClean="0">
                <a:solidFill>
                  <a:schemeClr val="accent2"/>
                </a:solidFill>
              </a:rPr>
              <a:t>          Used to output the parameters passed to it.</a:t>
            </a:r>
          </a:p>
          <a:p>
            <a:pPr>
              <a:buNone/>
            </a:pPr>
            <a:endParaRPr lang="en-CA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CA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Print :</a:t>
            </a:r>
          </a:p>
          <a:p>
            <a:pPr>
              <a:buNone/>
            </a:pPr>
            <a:r>
              <a:rPr lang="en-C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		</a:t>
            </a:r>
            <a:r>
              <a:rPr lang="en-US" dirty="0" smtClean="0">
                <a:solidFill>
                  <a:schemeClr val="accent2"/>
                </a:solidFill>
              </a:rPr>
              <a:t>Print can be used in much the same way as echo, with one difference. You have the</a:t>
            </a:r>
            <a:r>
              <a:rPr lang="en-US" dirty="0" smtClean="0"/>
              <a:t> </a:t>
            </a:r>
            <a:r>
              <a:rPr lang="en-US" dirty="0" smtClean="0">
                <a:solidFill>
                  <a:schemeClr val="accent2"/>
                </a:solidFill>
              </a:rPr>
              <a:t>ability to use a return value.</a:t>
            </a: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CA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sz="28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743200"/>
            <a:ext cx="5867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echo  “Hello !!!”;                  |     OUTPUT : Hello !!!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5334000"/>
            <a:ext cx="5867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print  $</a:t>
            </a:r>
            <a:r>
              <a:rPr lang="en-US" dirty="0" err="1" smtClean="0"/>
              <a:t>var</a:t>
            </a:r>
            <a:r>
              <a:rPr lang="en-US" dirty="0" smtClean="0"/>
              <a:t>=(Hello);            |     OUTPUT : Hello !!!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8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8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Commands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b="1" dirty="0" err="1" smtClean="0"/>
              <a:t>Print_r</a:t>
            </a:r>
            <a:r>
              <a:rPr lang="en-US" sz="2800" b="1" dirty="0" smtClean="0"/>
              <a:t> :</a:t>
            </a:r>
          </a:p>
          <a:p>
            <a:pPr>
              <a:buNone/>
            </a:pPr>
            <a:r>
              <a:rPr lang="en-US" sz="2800" b="1" dirty="0" smtClean="0"/>
              <a:t>      </a:t>
            </a:r>
            <a:r>
              <a:rPr lang="en-US" sz="2000" dirty="0" smtClean="0">
                <a:solidFill>
                  <a:schemeClr val="accent2"/>
                </a:solidFill>
              </a:rPr>
              <a:t>The </a:t>
            </a:r>
            <a:r>
              <a:rPr lang="en-US" sz="2000" dirty="0" err="1" smtClean="0">
                <a:solidFill>
                  <a:schemeClr val="accent2"/>
                </a:solidFill>
              </a:rPr>
              <a:t>print_r</a:t>
            </a:r>
            <a:r>
              <a:rPr lang="en-US" sz="2000" dirty="0" smtClean="0">
                <a:solidFill>
                  <a:schemeClr val="accent2"/>
                </a:solidFill>
              </a:rPr>
              <a:t> ( ) is used to return an array in a human readable form. It is simply written as </a:t>
            </a:r>
            <a:r>
              <a:rPr lang="en-US" sz="2000" dirty="0" err="1" smtClean="0">
                <a:solidFill>
                  <a:schemeClr val="accent2"/>
                </a:solidFill>
              </a:rPr>
              <a:t>print_r</a:t>
            </a:r>
            <a:r>
              <a:rPr lang="en-US" sz="2000" dirty="0" smtClean="0">
                <a:solidFill>
                  <a:schemeClr val="accent2"/>
                </a:solidFill>
              </a:rPr>
              <a:t>($</a:t>
            </a:r>
            <a:r>
              <a:rPr lang="en-US" sz="2000" dirty="0" err="1" smtClean="0">
                <a:solidFill>
                  <a:schemeClr val="accent2"/>
                </a:solidFill>
              </a:rPr>
              <a:t>your_array</a:t>
            </a:r>
            <a:r>
              <a:rPr lang="en-US" sz="2000" dirty="0" smtClean="0">
                <a:solidFill>
                  <a:schemeClr val="accent2"/>
                </a:solidFill>
              </a:rPr>
              <a:t>).</a:t>
            </a: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CA" dirty="0" smtClean="0">
              <a:solidFill>
                <a:schemeClr val="accent2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797F32-9783-4DC4-9D72-8686C13A094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3200400"/>
            <a:ext cx="64008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3200401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endParaRPr lang="en-US" dirty="0" smtClean="0"/>
          </a:p>
          <a:p>
            <a:r>
              <a:rPr lang="en-US" dirty="0" smtClean="0"/>
              <a:t> $Names = array ('a' =&gt; 'Angela', 'b' =&gt; 'Bradley));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print_r</a:t>
            </a:r>
            <a:r>
              <a:rPr lang="en-US" dirty="0" smtClean="0"/>
              <a:t> ($Names);</a:t>
            </a:r>
          </a:p>
          <a:p>
            <a:r>
              <a:rPr lang="en-US" dirty="0" smtClean="0"/>
              <a:t> ?&gt;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43000" y="4800600"/>
            <a:ext cx="64770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r>
              <a:rPr lang="en-US" dirty="0" smtClean="0"/>
              <a:t>Output :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Array</a:t>
            </a:r>
            <a:r>
              <a:rPr lang="en-US" dirty="0"/>
              <a:t> </a:t>
            </a:r>
            <a:r>
              <a:rPr lang="en-US" dirty="0" smtClean="0"/>
              <a:t>(</a:t>
            </a:r>
            <a:r>
              <a:rPr lang="en-US" dirty="0"/>
              <a:t> </a:t>
            </a:r>
            <a:r>
              <a:rPr lang="en-US" dirty="0" smtClean="0"/>
              <a:t>[</a:t>
            </a:r>
            <a:r>
              <a:rPr lang="en-US" dirty="0"/>
              <a:t>a] =&gt; Angela </a:t>
            </a:r>
            <a:r>
              <a:rPr lang="en-US" dirty="0" smtClean="0"/>
              <a:t> , [</a:t>
            </a:r>
            <a:r>
              <a:rPr lang="en-US" dirty="0"/>
              <a:t>b] =&gt; Bradley 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1447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8" grpId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1211</TotalTime>
  <Words>1252</Words>
  <Application>Microsoft Office PowerPoint</Application>
  <PresentationFormat>On-screen Show (4:3)</PresentationFormat>
  <Paragraphs>402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Oriel</vt:lpstr>
      <vt:lpstr>PHP &amp; MySQL</vt:lpstr>
      <vt:lpstr>What Is PHP ? </vt:lpstr>
      <vt:lpstr>Why PHP?</vt:lpstr>
      <vt:lpstr>What is a PHP File?</vt:lpstr>
      <vt:lpstr>What does PHP code look like?</vt:lpstr>
      <vt:lpstr>Variables in PHP</vt:lpstr>
      <vt:lpstr>Variable usage</vt:lpstr>
      <vt:lpstr>Basic Commands </vt:lpstr>
      <vt:lpstr>Basic Commands </vt:lpstr>
      <vt:lpstr>PHP Functions - real power of PHP </vt:lpstr>
      <vt:lpstr>Function Example </vt:lpstr>
      <vt:lpstr>How To Include the PHP File</vt:lpstr>
      <vt:lpstr>Include the File Example</vt:lpstr>
      <vt:lpstr>PHP Arithmetic Operators</vt:lpstr>
      <vt:lpstr>PHP Assignment Operators</vt:lpstr>
      <vt:lpstr>PHP Comparison Operators</vt:lpstr>
      <vt:lpstr>Php Session</vt:lpstr>
      <vt:lpstr>PHP Sessions</vt:lpstr>
      <vt:lpstr>PHP Sessions ($_SESSION[‘var1’,var2’ ])</vt:lpstr>
      <vt:lpstr>MySQL</vt:lpstr>
      <vt:lpstr>What is MySQL?</vt:lpstr>
      <vt:lpstr>Data Definition language (DDL) </vt:lpstr>
      <vt:lpstr>Data Manipulation Language (DML)</vt:lpstr>
      <vt:lpstr>PHP connect to the MySQL server</vt:lpstr>
      <vt:lpstr>PHP connect to the MySQL server</vt:lpstr>
      <vt:lpstr>How to excute Mysql Command</vt:lpstr>
      <vt:lpstr>How to retrieve data in php</vt:lpstr>
      <vt:lpstr>Php MyAdmin</vt:lpstr>
      <vt:lpstr>What is PhpMyAdmin?</vt:lpstr>
      <vt:lpstr>Features of PhpMyadmin</vt:lpstr>
      <vt:lpstr>Good Programming Practices</vt:lpstr>
      <vt:lpstr>Good Programming Practices</vt:lpstr>
      <vt:lpstr>Good Programming Practices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 &amp; MY-SQL</dc:title>
  <dc:creator>development</dc:creator>
  <cp:lastModifiedBy>Student</cp:lastModifiedBy>
  <cp:revision>146</cp:revision>
  <dcterms:created xsi:type="dcterms:W3CDTF">2013-08-06T04:49:02Z</dcterms:created>
  <dcterms:modified xsi:type="dcterms:W3CDTF">2014-10-17T04:42:24Z</dcterms:modified>
</cp:coreProperties>
</file>